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0929"/>
  </p:normalViewPr>
  <p:slideViewPr>
    <p:cSldViewPr>
      <p:cViewPr>
        <p:scale>
          <a:sx n="59" d="100"/>
          <a:sy n="59" d="100"/>
        </p:scale>
        <p:origin x="-1978" y="-6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76E9A7-63F3-486D-8ED6-49773C098EDE}" type="datetimeFigureOut">
              <a:rPr lang="en-US" smtClean="0"/>
              <a:t>2/3/2014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480917-5852-4841-80D4-E33EB1EB6D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1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0917-5852-4841-80D4-E33EB1EB6D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1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0917-5852-4841-80D4-E33EB1EB6D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11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0917-5852-4841-80D4-E33EB1EB6DD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11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0917-5852-4841-80D4-E33EB1EB6DD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11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0917-5852-4841-80D4-E33EB1EB6DD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1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1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9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7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1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443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5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2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2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39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13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381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Template_02.jpg                                                0028C3F5Macintosh HD                   B75E1595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PD&amp;E-Value Added Services</a:t>
            </a:r>
            <a:br>
              <a:rPr lang="en-US" dirty="0" smtClean="0"/>
            </a:br>
            <a:r>
              <a:rPr lang="en-US" sz="2000" i="1" dirty="0" smtClean="0"/>
              <a:t>“PD&amp;E Accepts </a:t>
            </a:r>
            <a:r>
              <a:rPr lang="en-US" sz="2000" i="1" dirty="0" smtClean="0"/>
              <a:t>Responsibility </a:t>
            </a:r>
            <a:r>
              <a:rPr lang="en-US" sz="2000" i="1" dirty="0" smtClean="0"/>
              <a:t>On </a:t>
            </a:r>
            <a:r>
              <a:rPr lang="en-US" sz="2000" i="1" dirty="0" smtClean="0"/>
              <a:t>All Projects We Administer”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5897"/>
              </p:ext>
            </p:extLst>
          </p:nvPr>
        </p:nvGraphicFramePr>
        <p:xfrm>
          <a:off x="3048000" y="1600200"/>
          <a:ext cx="3248526" cy="3962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248526"/>
              </a:tblGrid>
              <a:tr h="3890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Project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Phase: PLANNING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25127"/>
              </p:ext>
            </p:extLst>
          </p:nvPr>
        </p:nvGraphicFramePr>
        <p:xfrm>
          <a:off x="685800" y="2286000"/>
          <a:ext cx="75438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812800">
                <a:tc>
                  <a:txBody>
                    <a:bodyPr/>
                    <a:lstStyle/>
                    <a:p>
                      <a:r>
                        <a:rPr lang="en-US" dirty="0" smtClean="0"/>
                        <a:t>Representation at Campus Planning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Representation at</a:t>
                      </a:r>
                      <a:r>
                        <a:rPr lang="en-US" baseline="0" dirty="0" smtClean="0"/>
                        <a:t> BOR/HED/SBOF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Analysis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&amp; Coordination – Space Management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Design RFP Development &amp; Architect Selection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CADD Drawings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of Existing Space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Project Scope &amp; Estimating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PD&amp;E-Value Added Services </a:t>
            </a:r>
            <a:br>
              <a:rPr lang="en-US" dirty="0" smtClean="0"/>
            </a:br>
            <a:r>
              <a:rPr lang="en-US" sz="2000" i="1" dirty="0" smtClean="0"/>
              <a:t>“</a:t>
            </a:r>
            <a:r>
              <a:rPr lang="en-US" sz="2000" i="1" dirty="0"/>
              <a:t>PD&amp;E Accepts </a:t>
            </a:r>
            <a:r>
              <a:rPr lang="en-US" sz="2000" i="1" dirty="0" smtClean="0"/>
              <a:t>Responsibility </a:t>
            </a:r>
            <a:r>
              <a:rPr lang="en-US" sz="2000" i="1" dirty="0" smtClean="0"/>
              <a:t>On </a:t>
            </a:r>
            <a:r>
              <a:rPr lang="en-US" sz="2000" i="1" dirty="0"/>
              <a:t>All Projects We </a:t>
            </a:r>
            <a:r>
              <a:rPr lang="en-US" sz="2000" i="1" dirty="0" smtClean="0"/>
              <a:t>Administer”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137302"/>
              </p:ext>
            </p:extLst>
          </p:nvPr>
        </p:nvGraphicFramePr>
        <p:xfrm>
          <a:off x="3048000" y="1447800"/>
          <a:ext cx="3248526" cy="3962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248526"/>
              </a:tblGrid>
              <a:tr h="3890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Project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Phase: DESIGN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66775"/>
              </p:ext>
            </p:extLst>
          </p:nvPr>
        </p:nvGraphicFramePr>
        <p:xfrm>
          <a:off x="1524000" y="2057400"/>
          <a:ext cx="64008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624840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Analysis</a:t>
                      </a:r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Design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Standards </a:t>
                      </a:r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Design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– (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On-Call PSC/RFP) Construction - (In-House/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JOC/Design-Build/Bid)</a:t>
                      </a: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Construction RFP Development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CADD drawings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of small remodels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Analysis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Existing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Utilities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Environmental/Safety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Review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Code Consultant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Permits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&amp; Wage Rate Determinations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Design Contract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Administration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6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PD&amp;E-Value Added Services</a:t>
            </a:r>
            <a:br>
              <a:rPr lang="en-US" dirty="0" smtClean="0"/>
            </a:br>
            <a:r>
              <a:rPr lang="en-US" sz="2000" i="1" dirty="0" smtClean="0"/>
              <a:t>“</a:t>
            </a:r>
            <a:r>
              <a:rPr lang="en-US" sz="2000" i="1" dirty="0"/>
              <a:t>PD&amp;E Accepts </a:t>
            </a:r>
            <a:r>
              <a:rPr lang="en-US" sz="2000" i="1" dirty="0" smtClean="0"/>
              <a:t>Responsibility</a:t>
            </a:r>
            <a:r>
              <a:rPr lang="en-US" sz="2000" i="1" dirty="0" smtClean="0"/>
              <a:t> </a:t>
            </a:r>
            <a:r>
              <a:rPr lang="en-US" sz="2000" i="1" dirty="0"/>
              <a:t>On All Projects We </a:t>
            </a:r>
            <a:r>
              <a:rPr lang="en-US" sz="2000" i="1" dirty="0" smtClean="0"/>
              <a:t>Administer”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873728"/>
              </p:ext>
            </p:extLst>
          </p:nvPr>
        </p:nvGraphicFramePr>
        <p:xfrm>
          <a:off x="2438400" y="1524000"/>
          <a:ext cx="4419600" cy="4572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419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Project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Phase: CONSTRUCTION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34140"/>
              </p:ext>
            </p:extLst>
          </p:nvPr>
        </p:nvGraphicFramePr>
        <p:xfrm>
          <a:off x="1524000" y="2209800"/>
          <a:ext cx="64008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624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Contractor</a:t>
                      </a:r>
                      <a:r>
                        <a:rPr lang="en-US" baseline="0" dirty="0" smtClean="0"/>
                        <a:t> Selection</a:t>
                      </a:r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Contractor Oversight</a:t>
                      </a:r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Construction Contract Administration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Change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Order Management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Expansion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of Existing Utilities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Integration into NMSU Keying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System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Integration with Niagara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(software program monitoring &amp; management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of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NMSU’s energy use)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Warranty Period Administration (1-year)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3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PD&amp;E-Value Added Services</a:t>
            </a:r>
            <a:br>
              <a:rPr lang="en-US" dirty="0" smtClean="0"/>
            </a:br>
            <a:r>
              <a:rPr lang="en-US" sz="2000" i="1" dirty="0" smtClean="0"/>
              <a:t>“</a:t>
            </a:r>
            <a:r>
              <a:rPr lang="en-US" sz="2000" i="1" dirty="0"/>
              <a:t>PD&amp;E Accepts </a:t>
            </a:r>
            <a:r>
              <a:rPr lang="en-US" sz="2000" i="1" dirty="0" smtClean="0"/>
              <a:t>Responsibility</a:t>
            </a:r>
            <a:r>
              <a:rPr lang="en-US" sz="2000" i="1" dirty="0" smtClean="0"/>
              <a:t> </a:t>
            </a:r>
            <a:r>
              <a:rPr lang="en-US" sz="2000" i="1" dirty="0"/>
              <a:t>On All Projects We </a:t>
            </a:r>
            <a:r>
              <a:rPr lang="en-US" sz="2000" i="1" dirty="0" smtClean="0"/>
              <a:t>Administer”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85918"/>
              </p:ext>
            </p:extLst>
          </p:nvPr>
        </p:nvGraphicFramePr>
        <p:xfrm>
          <a:off x="2438400" y="1447800"/>
          <a:ext cx="4419600" cy="4572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419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Project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Phase: CLOSEOUT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694665"/>
              </p:ext>
            </p:extLst>
          </p:nvPr>
        </p:nvGraphicFramePr>
        <p:xfrm>
          <a:off x="1524000" y="2286000"/>
          <a:ext cx="64008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624840">
                <a:tc>
                  <a:txBody>
                    <a:bodyPr/>
                    <a:lstStyle/>
                    <a:p>
                      <a:r>
                        <a:rPr lang="en-US" dirty="0" smtClean="0"/>
                        <a:t>Filing</a:t>
                      </a:r>
                      <a:r>
                        <a:rPr lang="en-US" baseline="0" dirty="0" smtClean="0"/>
                        <a:t> of As-Built Drawings in CADD Record System</a:t>
                      </a:r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Digitizing</a:t>
                      </a:r>
                      <a:r>
                        <a:rPr lang="en-US" baseline="0" dirty="0" smtClean="0"/>
                        <a:t> of O&amp;M Manuals &amp; Warranty Information</a:t>
                      </a:r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of NMSU Facilities Condition Assessment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89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PD&amp;E-Value Added Services</a:t>
            </a:r>
            <a:br>
              <a:rPr lang="en-US" dirty="0" smtClean="0"/>
            </a:br>
            <a:r>
              <a:rPr lang="en-US" sz="2000" i="1" dirty="0" smtClean="0"/>
              <a:t>“</a:t>
            </a:r>
            <a:r>
              <a:rPr lang="en-US" sz="2000" i="1" dirty="0"/>
              <a:t>PD&amp;E Accepts </a:t>
            </a:r>
            <a:r>
              <a:rPr lang="en-US" sz="2000" i="1" dirty="0" smtClean="0"/>
              <a:t>Responsibility</a:t>
            </a:r>
            <a:r>
              <a:rPr lang="en-US" sz="2000" i="1" dirty="0" smtClean="0"/>
              <a:t> </a:t>
            </a:r>
            <a:r>
              <a:rPr lang="en-US" sz="2000" i="1" dirty="0"/>
              <a:t>On All Projects We </a:t>
            </a:r>
            <a:r>
              <a:rPr lang="en-US" sz="2000" i="1" dirty="0" smtClean="0"/>
              <a:t>Administer”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97798"/>
              </p:ext>
            </p:extLst>
          </p:nvPr>
        </p:nvGraphicFramePr>
        <p:xfrm>
          <a:off x="2438400" y="1371600"/>
          <a:ext cx="4419600" cy="762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4196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Project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Support: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Administration &amp; Accounting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26357"/>
              </p:ext>
            </p:extLst>
          </p:nvPr>
        </p:nvGraphicFramePr>
        <p:xfrm>
          <a:off x="1524000" y="2286000"/>
          <a:ext cx="640080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624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Grant</a:t>
                      </a:r>
                      <a:r>
                        <a:rPr lang="en-US" baseline="0" dirty="0" smtClean="0"/>
                        <a:t> Applications</a:t>
                      </a:r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Feasibility Studies</a:t>
                      </a:r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Periodic Audits (i.e. contracts, projects)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Project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Challenges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Data Entry of All Contracts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&amp; Change Orders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Monitor/Obtain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All Necessary Approvals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Delivery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of Purchase Orders to All Parties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Liaison Between Vendor, Purchasing and PM’s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Invoice Coordination/Processing (A/P)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Reporting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– Internal/External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8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MSU branding 02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NMSU branding 02 (1)</Template>
  <TotalTime>545</TotalTime>
  <Words>220</Words>
  <Application>Microsoft Office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NMSU branding 02 (1)</vt:lpstr>
      <vt:lpstr>PD&amp;E-Value Added Services “PD&amp;E Accepts Responsibility On All Projects We Administer”</vt:lpstr>
      <vt:lpstr>PD&amp;E-Value Added Services  “PD&amp;E Accepts Responsibility On All Projects We Administer”</vt:lpstr>
      <vt:lpstr>PD&amp;E-Value Added Services “PD&amp;E Accepts Responsibility On All Projects We Administer”</vt:lpstr>
      <vt:lpstr>PD&amp;E-Value Added Services “PD&amp;E Accepts Responsibility On All Projects We Administer”</vt:lpstr>
      <vt:lpstr>PD&amp;E-Value Added Services “PD&amp;E Accepts Responsibility On All Projects We Administer”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Fernandez</dc:creator>
  <cp:lastModifiedBy>David M. Ochoa</cp:lastModifiedBy>
  <cp:revision>25</cp:revision>
  <cp:lastPrinted>2013-10-23T22:45:42Z</cp:lastPrinted>
  <dcterms:created xsi:type="dcterms:W3CDTF">2013-10-21T18:35:42Z</dcterms:created>
  <dcterms:modified xsi:type="dcterms:W3CDTF">2014-02-03T23:35:08Z</dcterms:modified>
</cp:coreProperties>
</file>