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2" r:id="rId4"/>
    <p:sldId id="259" r:id="rId5"/>
    <p:sldId id="263" r:id="rId6"/>
    <p:sldId id="264" r:id="rId7"/>
    <p:sldId id="265" r:id="rId8"/>
    <p:sldId id="266" r:id="rId9"/>
    <p:sldId id="277" r:id="rId10"/>
    <p:sldId id="261" r:id="rId11"/>
    <p:sldId id="268" r:id="rId12"/>
    <p:sldId id="278" r:id="rId13"/>
    <p:sldId id="27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20"/>
  </p:normalViewPr>
  <p:slideViewPr>
    <p:cSldViewPr snapToGrid="0" snapToObjects="1">
      <p:cViewPr>
        <p:scale>
          <a:sx n="125" d="100"/>
          <a:sy n="125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Rascon Rubio" userId="b43653bf-d4cb-415a-81c9-4ef405ae189c" providerId="ADAL" clId="{F28B58D7-CB74-4A0A-919C-FFDEB11E5E40}"/>
    <pc:docChg chg="modSld">
      <pc:chgData name="Diego Rascon Rubio" userId="b43653bf-d4cb-415a-81c9-4ef405ae189c" providerId="ADAL" clId="{F28B58D7-CB74-4A0A-919C-FFDEB11E5E40}" dt="2024-04-25T15:45:42.017" v="2" actId="166"/>
      <pc:docMkLst>
        <pc:docMk/>
      </pc:docMkLst>
      <pc:sldChg chg="modSp mod">
        <pc:chgData name="Diego Rascon Rubio" userId="b43653bf-d4cb-415a-81c9-4ef405ae189c" providerId="ADAL" clId="{F28B58D7-CB74-4A0A-919C-FFDEB11E5E40}" dt="2024-04-25T15:45:42.017" v="2" actId="166"/>
        <pc:sldMkLst>
          <pc:docMk/>
          <pc:sldMk cId="4251504911" sldId="278"/>
        </pc:sldMkLst>
        <pc:spChg chg="ord">
          <ac:chgData name="Diego Rascon Rubio" userId="b43653bf-d4cb-415a-81c9-4ef405ae189c" providerId="ADAL" clId="{F28B58D7-CB74-4A0A-919C-FFDEB11E5E40}" dt="2024-04-25T15:45:42.017" v="2" actId="166"/>
          <ac:spMkLst>
            <pc:docMk/>
            <pc:sldMk cId="4251504911" sldId="278"/>
            <ac:spMk id="14" creationId="{1A513B80-1FFC-028E-4316-73FCE4845105}"/>
          </ac:spMkLst>
        </pc:spChg>
        <pc:spChg chg="mod">
          <ac:chgData name="Diego Rascon Rubio" userId="b43653bf-d4cb-415a-81c9-4ef405ae189c" providerId="ADAL" clId="{F28B58D7-CB74-4A0A-919C-FFDEB11E5E40}" dt="2024-04-25T15:45:00.336" v="0" actId="120"/>
          <ac:spMkLst>
            <pc:docMk/>
            <pc:sldMk cId="4251504911" sldId="278"/>
            <ac:spMk id="45" creationId="{B056EE07-15AD-939E-CE00-150C221450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nk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4973"/>
            <a:ext cx="7772400" cy="1466291"/>
          </a:xfrm>
        </p:spPr>
        <p:txBody>
          <a:bodyPr anchor="t" anchorCtr="0"/>
          <a:lstStyle>
            <a:lvl1pPr algn="ctr">
              <a:defRPr sz="45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562418-96E8-2A4F-BC34-65F71D2C2E75}"/>
              </a:ext>
            </a:extLst>
          </p:cNvPr>
          <p:cNvGrpSpPr/>
          <p:nvPr userDrawn="1"/>
        </p:nvGrpSpPr>
        <p:grpSpPr>
          <a:xfrm>
            <a:off x="3381322" y="4571999"/>
            <a:ext cx="2381356" cy="1632515"/>
            <a:chOff x="4428154" y="3921547"/>
            <a:chExt cx="3330175" cy="22829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8F4E40-A2A8-3845-A7BC-A70B2BE1615A}"/>
                </a:ext>
              </a:extLst>
            </p:cNvPr>
            <p:cNvGrpSpPr/>
            <p:nvPr userDrawn="1"/>
          </p:nvGrpSpPr>
          <p:grpSpPr>
            <a:xfrm>
              <a:off x="5391912" y="3921547"/>
              <a:ext cx="1408176" cy="1538935"/>
              <a:chOff x="5183237" y="4557650"/>
              <a:chExt cx="1408176" cy="153893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A45FC5-0C12-A24C-87EF-D5E5C843A91A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47751CA-AB85-AD4C-AE99-09F065ACB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D9A299-3B04-474A-A43F-2949E7EA41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28154" y="5666564"/>
              <a:ext cx="3330175" cy="53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404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E47562-0B4E-E143-B002-83649551E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105" y="690563"/>
            <a:ext cx="3560763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07360FE-8B74-B742-AC27-153E1A1C9C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7346" y="690563"/>
            <a:ext cx="3560763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881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59522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4"/>
            <a:ext cx="2949178" cy="3525253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05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62731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55733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60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596-5451-4E43-A774-80A751BE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06050-AE7F-E242-97DC-DE3BC4D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33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42E-E29E-8442-94C1-AC54D70D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414" y="2107021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B999D7-A76D-B741-B745-30280A6B1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414" y="2604240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College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A1FD1C-6FE7-DD48-9178-AFF6A8C55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414" y="3101459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Department or Program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EF9B5F-920F-8E4F-872D-C4D4C2C6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14" y="3598678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EB2389-F780-2D4A-B2A3-2E10B3549B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414" y="4095897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5444114-988B-6D44-B79C-537507DF2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14" y="4593118"/>
            <a:ext cx="7887058" cy="383182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ED535D-CF14-414F-994D-2D6881DC565E}"/>
              </a:ext>
            </a:extLst>
          </p:cNvPr>
          <p:cNvSpPr txBox="1"/>
          <p:nvPr/>
        </p:nvSpPr>
        <p:spPr>
          <a:xfrm>
            <a:off x="615415" y="978794"/>
            <a:ext cx="6081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2798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>
            <a:extLst>
              <a:ext uri="{FF2B5EF4-FFF2-40B4-BE49-F238E27FC236}">
                <a16:creationId xmlns:a16="http://schemas.microsoft.com/office/drawing/2014/main" id="{BDB0215A-B57C-43E7-9F40-464B22FEAB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82000" y="6423848"/>
            <a:ext cx="609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2EB06B4D-E135-4DF2-8426-F3957F89B772}" type="slidenum">
              <a:rPr lang="en-US" altLang="en-US"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F7CD424C-DA2F-40F5-9816-9675CEB86A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77000" y="6135416"/>
            <a:ext cx="2514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Facilities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50927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esentation Titl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4973"/>
            <a:ext cx="7772400" cy="1466291"/>
          </a:xfrm>
        </p:spPr>
        <p:txBody>
          <a:bodyPr anchor="t" anchorCtr="0"/>
          <a:lstStyle>
            <a:lvl1pPr algn="ctr">
              <a:defRPr sz="45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152971"/>
            <a:ext cx="6858000" cy="828294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5B5FA-38C5-9149-9DA4-F4028C966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7484" y="3009504"/>
            <a:ext cx="4675187" cy="334963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2339FA-DA32-A74D-BF3D-0857B2EA0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2" y="3470505"/>
            <a:ext cx="3713203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4E1DC7-B849-7A47-B34C-CA67D6F46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1147" y="3470505"/>
            <a:ext cx="3713203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B3D67C-B153-C645-A39A-00A7DAE198D6}"/>
              </a:ext>
            </a:extLst>
          </p:cNvPr>
          <p:cNvGrpSpPr/>
          <p:nvPr userDrawn="1"/>
        </p:nvGrpSpPr>
        <p:grpSpPr>
          <a:xfrm>
            <a:off x="3381322" y="4850966"/>
            <a:ext cx="2381356" cy="1632516"/>
            <a:chOff x="4428154" y="3921547"/>
            <a:chExt cx="3330175" cy="22829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4D9EA0D-1D68-9440-B3BE-BD5C55B95E11}"/>
                </a:ext>
              </a:extLst>
            </p:cNvPr>
            <p:cNvGrpSpPr/>
            <p:nvPr userDrawn="1"/>
          </p:nvGrpSpPr>
          <p:grpSpPr>
            <a:xfrm>
              <a:off x="5391912" y="3921547"/>
              <a:ext cx="1408176" cy="1538935"/>
              <a:chOff x="5183237" y="4557650"/>
              <a:chExt cx="1408176" cy="153893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85F0FEB-2A54-704E-9CA8-5EACEB32DA8A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6096C86-8430-4542-9130-724B45917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458BD4-C1E5-4B48-9C01-7F4AE75B2C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28154" y="5666564"/>
              <a:ext cx="3330175" cy="53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26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61769"/>
            <a:ext cx="7772400" cy="1466291"/>
          </a:xfrm>
        </p:spPr>
        <p:txBody>
          <a:bodyPr anchor="t" anchorCtr="0"/>
          <a:lstStyle>
            <a:lvl1pPr algn="ctr">
              <a:defRPr sz="45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49767"/>
            <a:ext cx="6858000" cy="828294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7434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BC21DA-BB37-9447-AE99-A5671996B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9339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D90CA-AF2E-8449-8E84-D6C56326C15A}"/>
              </a:ext>
            </a:extLst>
          </p:cNvPr>
          <p:cNvSpPr/>
          <p:nvPr/>
        </p:nvSpPr>
        <p:spPr>
          <a:xfrm>
            <a:off x="3293391" y="0"/>
            <a:ext cx="58506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3180196" y="0"/>
            <a:ext cx="3321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09547" y="510445"/>
            <a:ext cx="5025224" cy="1080247"/>
          </a:xfrm>
        </p:spPr>
        <p:txBody>
          <a:bodyPr anchor="t" anchorCtr="0">
            <a:noAutofit/>
          </a:bodyPr>
          <a:lstStyle>
            <a:lvl1pPr algn="ctr">
              <a:defRPr sz="3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587" y="1598800"/>
            <a:ext cx="4135996" cy="828294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7133" y="2494699"/>
            <a:ext cx="3812907" cy="33496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558" y="2932980"/>
            <a:ext cx="3713203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5556" y="3865608"/>
            <a:ext cx="3713203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>
            <a:cxnSpLocks/>
          </p:cNvCxnSpPr>
          <p:nvPr/>
        </p:nvCxnSpPr>
        <p:spPr>
          <a:xfrm flipH="1">
            <a:off x="5186168" y="3706773"/>
            <a:ext cx="247197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A85373-871A-E541-8F8C-B40596554BE5}"/>
              </a:ext>
            </a:extLst>
          </p:cNvPr>
          <p:cNvGrpSpPr/>
          <p:nvPr userDrawn="1"/>
        </p:nvGrpSpPr>
        <p:grpSpPr>
          <a:xfrm>
            <a:off x="4654568" y="4742720"/>
            <a:ext cx="3347204" cy="1869942"/>
            <a:chOff x="2301428" y="3862555"/>
            <a:chExt cx="4541144" cy="253694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CC6DD35-5E5A-4146-B262-96EBC14807C4}"/>
                </a:ext>
              </a:extLst>
            </p:cNvPr>
            <p:cNvGrpSpPr/>
            <p:nvPr userDrawn="1"/>
          </p:nvGrpSpPr>
          <p:grpSpPr>
            <a:xfrm>
              <a:off x="3799086" y="3862555"/>
              <a:ext cx="1408176" cy="1538935"/>
              <a:chOff x="5183237" y="4557650"/>
              <a:chExt cx="1408176" cy="153893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C1F035-5C5D-4D45-89DC-B68221E4AAE2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076CB4F-6132-074E-8B18-3E6BE7D40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0893F3D-60C2-2444-BD3E-C188C277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491740" y="5508222"/>
              <a:ext cx="4160520" cy="59436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649042-7375-1E47-92F9-8BD14D315D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301428" y="5945387"/>
              <a:ext cx="4541144" cy="454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42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0" y="5029201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476999"/>
            <a:ext cx="7772400" cy="1466291"/>
          </a:xfrm>
        </p:spPr>
        <p:txBody>
          <a:bodyPr anchor="t" anchorCtr="0"/>
          <a:lstStyle>
            <a:lvl1pPr algn="ctr">
              <a:defRPr sz="45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1964997"/>
            <a:ext cx="6858000" cy="828294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Subtopic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7484" y="2816319"/>
            <a:ext cx="4675187" cy="33496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2" y="3277318"/>
            <a:ext cx="3713203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1147" y="3277318"/>
            <a:ext cx="3713203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1FEA00-B214-AF4C-B8C4-3A82EA4AB2F4}"/>
              </a:ext>
            </a:extLst>
          </p:cNvPr>
          <p:cNvGrpSpPr/>
          <p:nvPr userDrawn="1"/>
        </p:nvGrpSpPr>
        <p:grpSpPr>
          <a:xfrm>
            <a:off x="3364314" y="4280007"/>
            <a:ext cx="2415372" cy="1632515"/>
            <a:chOff x="4884927" y="4571999"/>
            <a:chExt cx="2415372" cy="16325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9CE167-A505-D349-A0F4-F77811BEA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84927" y="5814339"/>
              <a:ext cx="2415372" cy="39017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433D900-85D8-9843-A60D-7BA69B18B350}"/>
                </a:ext>
              </a:extLst>
            </p:cNvPr>
            <p:cNvGrpSpPr/>
            <p:nvPr userDrawn="1"/>
          </p:nvGrpSpPr>
          <p:grpSpPr>
            <a:xfrm>
              <a:off x="5594490" y="4571999"/>
              <a:ext cx="1006965" cy="1100469"/>
              <a:chOff x="5183237" y="4557650"/>
              <a:chExt cx="1408176" cy="153893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4FF2BE7-1FDF-994A-8167-87896B880EDD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8880FB9-D661-3540-92B4-3B0FC9ED9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7875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Divider Slide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8"/>
            <a:ext cx="7886700" cy="7365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Topic</a:t>
            </a:r>
          </a:p>
        </p:txBody>
      </p:sp>
    </p:spTree>
    <p:extLst>
      <p:ext uri="{BB962C8B-B14F-4D97-AF65-F5344CB8AC3E}">
        <p14:creationId xmlns:p14="http://schemas.microsoft.com/office/powerpoint/2010/main" val="1371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16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6309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0"/>
            <a:ext cx="7886700" cy="6058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652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9570"/>
            <a:ext cx="7886700" cy="431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31B1E-8998-0146-AF70-B53ABD36F462}"/>
              </a:ext>
            </a:extLst>
          </p:cNvPr>
          <p:cNvSpPr/>
          <p:nvPr userDrawn="1"/>
        </p:nvSpPr>
        <p:spPr>
          <a:xfrm>
            <a:off x="0" y="5758252"/>
            <a:ext cx="9144000" cy="10997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D0EDF-6793-944A-8664-9CB2EFC03F6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77562" y="5919726"/>
            <a:ext cx="692363" cy="776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27A22B-EB27-1644-86A5-45EE4003A33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508567" y="6228234"/>
            <a:ext cx="2984393" cy="309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66B1B-4491-4C51-986A-B068E49D8700}"/>
              </a:ext>
            </a:extLst>
          </p:cNvPr>
          <p:cNvSpPr txBox="1"/>
          <p:nvPr userDrawn="1"/>
        </p:nvSpPr>
        <p:spPr>
          <a:xfrm>
            <a:off x="8515350" y="6492870"/>
            <a:ext cx="51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164AEE-5D2C-4B85-A113-EB08E438226D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5" r:id="rId1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aghavan@msu.edu" TargetMode="External"/><Relationship Id="rId2" Type="http://schemas.openxmlformats.org/officeDocument/2006/relationships/hyperlink" Target="facilities.nmsu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873BFF-6CD0-7440-ACD2-28A3CD11F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64974"/>
            <a:ext cx="7772400" cy="828294"/>
          </a:xfrm>
        </p:spPr>
        <p:txBody>
          <a:bodyPr/>
          <a:lstStyle/>
          <a:p>
            <a:r>
              <a:rPr lang="en-US" dirty="0"/>
              <a:t>Board of Regents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1A4AEB2-82A6-BE44-91CE-5159DD0B7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007" y="1619306"/>
            <a:ext cx="6858000" cy="1139008"/>
          </a:xfrm>
        </p:spPr>
        <p:txBody>
          <a:bodyPr/>
          <a:lstStyle/>
          <a:p>
            <a:r>
              <a:rPr lang="en-US" dirty="0"/>
              <a:t>Project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72CB74-C9E1-4265-9D0E-C7179520A48D}"/>
              </a:ext>
            </a:extLst>
          </p:cNvPr>
          <p:cNvCxnSpPr>
            <a:cxnSpLocks/>
          </p:cNvCxnSpPr>
          <p:nvPr/>
        </p:nvCxnSpPr>
        <p:spPr>
          <a:xfrm>
            <a:off x="4580007" y="3178100"/>
            <a:ext cx="0" cy="6794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6347B80F-0993-4FD8-B51D-73A28F7137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5883" y="3178100"/>
            <a:ext cx="3338498" cy="566275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b="1" dirty="0"/>
              <a:t>Jose Loera                     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Interim Executive Director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C3CFA8CF-7EE8-45A0-AECF-7CAC9B424E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1671" y="3168673"/>
            <a:ext cx="2457727" cy="56627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500" b="1" dirty="0"/>
              <a:t>Raghu Raghavan</a:t>
            </a:r>
          </a:p>
          <a:p>
            <a:pPr algn="l">
              <a:spcBef>
                <a:spcPts val="0"/>
              </a:spcBef>
            </a:pPr>
            <a:r>
              <a:rPr lang="en-US" sz="1500" dirty="0"/>
              <a:t>Associate Vice-President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66FEDB0C-F4F3-4506-9C12-EA092DF2DDF5}"/>
              </a:ext>
            </a:extLst>
          </p:cNvPr>
          <p:cNvSpPr txBox="1">
            <a:spLocks/>
          </p:cNvSpPr>
          <p:nvPr/>
        </p:nvSpPr>
        <p:spPr>
          <a:xfrm>
            <a:off x="9235" y="4267225"/>
            <a:ext cx="9144000" cy="297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Facilities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118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D41BE7-EF1D-44AF-A224-3267456C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0DEA0B-9B97-462A-9AC5-0818F44C5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Name</a:t>
            </a:r>
          </a:p>
        </p:txBody>
      </p:sp>
    </p:spTree>
    <p:extLst>
      <p:ext uri="{BB962C8B-B14F-4D97-AF65-F5344CB8AC3E}">
        <p14:creationId xmlns:p14="http://schemas.microsoft.com/office/powerpoint/2010/main" val="110467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07016-307A-4DA0-B0AC-F37CE32A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Conditions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612150-BAA2-41AF-8AEF-1BA4D53C7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8096"/>
            <a:ext cx="7886700" cy="4323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3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6C7BD376-BF03-48E4-81FE-1B4A163550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43878" y="1156716"/>
            <a:ext cx="2453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C3E383-0297-EF0C-0B1A-314B051D3F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3108" y="3795676"/>
            <a:ext cx="7845552" cy="158537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10AC65-5613-9455-E4C3-2AA370DBA2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4632" y="1564670"/>
            <a:ext cx="7831836" cy="213865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D745-8059-1C03-4A95-CA54A93262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8912" y="785943"/>
            <a:ext cx="96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Institution</a:t>
            </a:r>
            <a:r>
              <a:rPr lang="en-US" sz="1200" dirty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9E1964-95F1-F1EB-ACB0-3A12E1552C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8912" y="1138967"/>
            <a:ext cx="1042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Project title: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FAA46C-A744-3BF1-4F97-B800AA28629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99032" y="796185"/>
            <a:ext cx="45354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F7C48B-B2E4-5E40-D33F-CAA188C5ED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99032" y="1149209"/>
            <a:ext cx="45354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ACC8E0-B494-0996-7381-E8FE9FEF30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9696" y="796185"/>
            <a:ext cx="77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Original: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7C8C1-ADD9-26AD-17CC-C583B3C715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51220" y="1149209"/>
            <a:ext cx="75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Revision: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A22E0D-F903-73C7-0C4C-0F99667E51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928" y="1605688"/>
            <a:ext cx="2249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ORIGINAL CERTIFICATION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77082E-1CF4-9682-2324-16FA697BE9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78574" y="796185"/>
            <a:ext cx="52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Date: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F0BD5D-0F50-E67C-C7BA-2357B1CCB2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78574" y="1135673"/>
            <a:ext cx="52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Date: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61D3D3-3E62-AB67-BAFA-752AE6C11A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56348" y="783262"/>
            <a:ext cx="9601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61F47F-A5E4-CA35-0627-CF54AC065C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56348" y="1132286"/>
            <a:ext cx="9601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FA0D9A-14ED-EEE2-9B42-C5A51CE208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928" y="1846903"/>
            <a:ext cx="7187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dobe Arabic" panose="02040503050201020203" pitchFamily="18" charset="-78"/>
                <a:cs typeface="Adobe Arabic" panose="02040503050201020203" pitchFamily="18" charset="-78"/>
              </a:rPr>
              <a:t>I hereby certify, on the basis of the information contained in Forms 1 through 5 of this capital project submittal and all attached supporting documentation, if appropriate, that the Governing Board approved the original submission of this project at its meeting 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B2ABA9-6396-EA70-0F79-D17C8CC070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2015" y="2273357"/>
            <a:ext cx="110718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F66DC8-1DF2-FEA1-2511-79522EE4AC6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82015" y="2550356"/>
            <a:ext cx="11071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08C880-EF7C-B86C-C271-5853EDF7F0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928" y="2682684"/>
            <a:ext cx="2249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CERTIFIED: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93BB93-431E-9444-A2ED-8F47684424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928" y="3423449"/>
            <a:ext cx="248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Printed Name of President/Chancellor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961A05-9C40-2E9C-7342-F58051FC69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62144" y="3411942"/>
            <a:ext cx="248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Signature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6A286A-8EB8-8CC7-B39C-39FDAAEFE2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21792" y="3457655"/>
            <a:ext cx="28529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3ACE5B-2704-0B14-1101-5E2496AE6553}"/>
              </a:ext>
            </a:extLst>
          </p:cNvPr>
          <p:cNvCxnSpPr>
            <a:cxnSpLocks/>
          </p:cNvCxnSpPr>
          <p:nvPr/>
        </p:nvCxnSpPr>
        <p:spPr>
          <a:xfrm>
            <a:off x="5038344" y="3457655"/>
            <a:ext cx="2962656" cy="12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4DA6A32-C2F9-1B9D-F678-96E65A7F4A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928" y="3790646"/>
            <a:ext cx="2660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REVISED SUBMISSION CERTIFICATION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3D697D-23B2-4924-1B2D-52B5D135F4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928" y="4039003"/>
            <a:ext cx="7187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dobe Arabic" panose="02040503050201020203" pitchFamily="18" charset="-78"/>
                <a:cs typeface="Adobe Arabic" panose="02040503050201020203" pitchFamily="18" charset="-78"/>
              </a:rPr>
              <a:t>I hereby certify that the Governing Board approved this Revised Submission at its meeting on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56EE07-15AD-939E-CE00-150C221450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05094" y="4063212"/>
            <a:ext cx="139293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DEA96EB-BB44-7786-A4E4-4F67F29FE57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705094" y="4346780"/>
            <a:ext cx="13929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F86B336-7CA9-00B4-9D12-B9BB9CF1CC12}"/>
              </a:ext>
            </a:extLst>
          </p:cNvPr>
          <p:cNvSpPr txBox="1"/>
          <p:nvPr/>
        </p:nvSpPr>
        <p:spPr>
          <a:xfrm>
            <a:off x="566928" y="4407793"/>
            <a:ext cx="2249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CERTIFIED: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0509F1-03ED-D8C6-4B59-42DC2D7BEA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6928" y="5057219"/>
            <a:ext cx="248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Printed Name of President/Chancellor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E001199-31F9-9765-2462-28114C3E71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62144" y="5047182"/>
            <a:ext cx="248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Signature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1F05DE8-D956-DEAD-E63B-3A80061B6A6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21792" y="5057219"/>
            <a:ext cx="2962656" cy="12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585CC0C-625E-0E40-A88A-F8A3C2B5D99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038344" y="5070142"/>
            <a:ext cx="2962656" cy="12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C7A6B67-E41B-0C14-C1F3-776C90A8D9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6176" y="4756146"/>
            <a:ext cx="303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3A7205-7E82-020F-544E-687A7ABB7B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00244" y="4755796"/>
            <a:ext cx="303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68AD16-8CAD-AACF-EAB8-884F4C9D8D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43878" y="783262"/>
            <a:ext cx="2453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3BB219-DCC0-4E96-319B-B32B63AC75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06340" y="3147858"/>
            <a:ext cx="303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F9D1DA9-DCCB-0548-359C-74114F6691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1792" y="3141556"/>
            <a:ext cx="303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13B80-1FFC-028E-4316-73FCE48451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83664" y="98594"/>
            <a:ext cx="48828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NEW MEXICO HIGHER EDUCATION DEPARTMENT</a:t>
            </a:r>
          </a:p>
          <a:p>
            <a:pPr algn="ctr"/>
            <a:r>
              <a:rPr lang="en-US" sz="1400" b="1" u="sng" dirty="0"/>
              <a:t>FORM 6</a:t>
            </a:r>
            <a:r>
              <a:rPr lang="en-US" sz="1400" b="1" dirty="0"/>
              <a:t>: CERTIFICATION BY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425150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496188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Thank you!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6941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F05FB-68E1-2C4E-A627-67E8635E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30936"/>
          </a:xfrm>
        </p:spPr>
        <p:txBody>
          <a:bodyPr/>
          <a:lstStyle/>
          <a:p>
            <a:r>
              <a:rPr lang="en-US" dirty="0"/>
              <a:t>Facility Information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2F08D5C-5637-413A-82BE-DF5C3DB64448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00320123"/>
              </p:ext>
            </p:extLst>
          </p:nvPr>
        </p:nvGraphicFramePr>
        <p:xfrm>
          <a:off x="628653" y="1184603"/>
          <a:ext cx="3886198" cy="1854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43099">
                  <a:extLst>
                    <a:ext uri="{9D8B030D-6E8A-4147-A177-3AD203B41FA5}">
                      <a16:colId xmlns:a16="http://schemas.microsoft.com/office/drawing/2014/main" val="2638416918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1602829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Current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63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Year Built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5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Last Expansion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0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Building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6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Construction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24245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AC8D8-BAAD-45F5-A778-1AB507CBFE3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70552" y="1184603"/>
            <a:ext cx="3886200" cy="36928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8245A8-DE7D-4DA3-B008-EF19D5B72E3F}"/>
              </a:ext>
            </a:extLst>
          </p:cNvPr>
          <p:cNvSpPr txBox="1"/>
          <p:nvPr/>
        </p:nvSpPr>
        <p:spPr>
          <a:xfrm>
            <a:off x="4770552" y="514703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Title of Photo</a:t>
            </a:r>
          </a:p>
        </p:txBody>
      </p:sp>
    </p:spTree>
    <p:extLst>
      <p:ext uri="{BB962C8B-B14F-4D97-AF65-F5344CB8AC3E}">
        <p14:creationId xmlns:p14="http://schemas.microsoft.com/office/powerpoint/2010/main" val="94661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91A4A-D7C0-4E94-8FC3-F5DA36B0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DC1ED-938D-41AC-82BA-92642BD89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3509"/>
            <a:ext cx="7886700" cy="42485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9D53D5-BD63-4F87-95EF-44820305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4323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9216-6E15-4B65-8215-5188D1B5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Schedule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31CC35A-B233-4649-A88E-8D01D9F87AF7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84771139"/>
              </p:ext>
            </p:extLst>
          </p:nvPr>
        </p:nvGraphicFramePr>
        <p:xfrm>
          <a:off x="628650" y="1179513"/>
          <a:ext cx="7886700" cy="1483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437710693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897973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Start of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Month Day,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59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Completion of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Month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58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Start of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Month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195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Completion of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Month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820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26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C452-5731-4500-8B20-3804034B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Source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7C216C-E605-43C4-A061-3A954147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4201378"/>
          </a:xfrm>
        </p:spPr>
        <p:txBody>
          <a:bodyPr>
            <a:normAutofit/>
          </a:bodyPr>
          <a:lstStyle/>
          <a:p>
            <a:r>
              <a:rPr lang="en-US" sz="2800" b="1" dirty="0"/>
              <a:t>Project Funding</a:t>
            </a:r>
          </a:p>
        </p:txBody>
      </p:sp>
    </p:spTree>
    <p:extLst>
      <p:ext uri="{BB962C8B-B14F-4D97-AF65-F5344CB8AC3E}">
        <p14:creationId xmlns:p14="http://schemas.microsoft.com/office/powerpoint/2010/main" val="107097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5C68-613F-4893-984E-49A2DDCF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19502F-E555-4B04-A6BC-570A1FDA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413"/>
            <a:ext cx="7886700" cy="3516396"/>
          </a:xfrm>
        </p:spPr>
        <p:txBody>
          <a:bodyPr/>
          <a:lstStyle/>
          <a:p>
            <a:pPr lvl="1">
              <a:spcBef>
                <a:spcPts val="750"/>
              </a:spcBef>
              <a:spcAft>
                <a:spcPts val="1200"/>
              </a:spcAft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Regents Real Estate Committee MM/DD/YYYY</a:t>
            </a:r>
          </a:p>
          <a:p>
            <a:pPr lvl="1">
              <a:spcBef>
                <a:spcPts val="750"/>
              </a:spcBef>
              <a:spcAft>
                <a:spcPts val="1200"/>
              </a:spcAft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Regents Financial Strategies, Performance and Budget Committee MM/DD/YYYY</a:t>
            </a:r>
          </a:p>
          <a:p>
            <a:pPr lvl="1">
              <a:spcBef>
                <a:spcPts val="750"/>
              </a:spcBef>
              <a:spcAft>
                <a:spcPts val="1200"/>
              </a:spcAft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of Regents MM/DD/YYYY</a:t>
            </a:r>
          </a:p>
          <a:p>
            <a:pPr lvl="1">
              <a:spcBef>
                <a:spcPts val="750"/>
              </a:spcBef>
              <a:spcAft>
                <a:spcPts val="1200"/>
              </a:spcAft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Education Department MM/DD/YYYY</a:t>
            </a:r>
          </a:p>
          <a:p>
            <a:pPr lvl="1">
              <a:spcBef>
                <a:spcPts val="750"/>
              </a:spcBef>
              <a:spcAft>
                <a:spcPts val="1200"/>
              </a:spcAft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Board of Finance MM/DD/YYYY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2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05AC-53FC-4C3C-AE89-0D49E7C5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Breakdown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FB9BB682-A02A-4542-A1A4-C2A1C8AC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06185"/>
              </p:ext>
            </p:extLst>
          </p:nvPr>
        </p:nvGraphicFramePr>
        <p:xfrm>
          <a:off x="630936" y="1358265"/>
          <a:ext cx="7973560" cy="329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38177">
                  <a:extLst>
                    <a:ext uri="{9D8B030D-6E8A-4147-A177-3AD203B41FA5}">
                      <a16:colId xmlns:a16="http://schemas.microsoft.com/office/drawing/2014/main" val="3103481249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664479044"/>
                    </a:ext>
                  </a:extLst>
                </a:gridCol>
                <a:gridCol w="1637212">
                  <a:extLst>
                    <a:ext uri="{9D8B030D-6E8A-4147-A177-3AD203B41FA5}">
                      <a16:colId xmlns:a16="http://schemas.microsoft.com/office/drawing/2014/main" val="43589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Funding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Percentages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286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96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700" dirty="0"/>
                        <a:t>Maximum Allowance Construction Cost (MACC)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$</a:t>
                      </a:r>
                      <a:r>
                        <a:rPr lang="en-US" sz="1700" dirty="0" err="1"/>
                        <a:t>x,xxx,xxx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xx%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5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700" dirty="0"/>
                        <a:t>Construction Contingency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$</a:t>
                      </a:r>
                      <a:r>
                        <a:rPr lang="en-US" sz="1700" dirty="0" err="1"/>
                        <a:t>xxx,xxx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xx%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8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Other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02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700" dirty="0"/>
                        <a:t>Design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$</a:t>
                      </a:r>
                      <a:r>
                        <a:rPr lang="en-US" sz="1700" dirty="0" err="1"/>
                        <a:t>xxx,xxx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23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700" dirty="0"/>
                        <a:t>Project Administration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$</a:t>
                      </a:r>
                      <a:r>
                        <a:rPr lang="en-US" sz="1700" dirty="0" err="1"/>
                        <a:t>xxx,xxx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x%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929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$</a:t>
                      </a:r>
                      <a:r>
                        <a:rPr lang="en-US" sz="1900" b="1" dirty="0" err="1"/>
                        <a:t>x,xxx,xxx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68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83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DAB20D1-6F43-4E6B-B8BD-1A983CFF1FC7}"/>
              </a:ext>
            </a:extLst>
          </p:cNvPr>
          <p:cNvSpPr txBox="1"/>
          <p:nvPr/>
        </p:nvSpPr>
        <p:spPr>
          <a:xfrm>
            <a:off x="628650" y="1336386"/>
            <a:ext cx="34888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Raghu Raghavan</a:t>
            </a:r>
          </a:p>
          <a:p>
            <a:r>
              <a:rPr lang="en-US" sz="21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 Vice President</a:t>
            </a:r>
          </a:p>
          <a:p>
            <a:endParaRPr lang="en-US" sz="2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2" action="ppaction://hlinkfile"/>
            </a:endParaRPr>
          </a:p>
          <a:p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file"/>
              </a:rPr>
              <a:t>facilities.nmsu.edu </a:t>
            </a:r>
            <a:endParaRPr lang="en-US" sz="21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575.646.2101</a:t>
            </a:r>
          </a:p>
          <a:p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Raghavan@msu.edu</a:t>
            </a:r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21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4B4327-86D3-488D-874B-1C906832D9CA}"/>
              </a:ext>
            </a:extLst>
          </p:cNvPr>
          <p:cNvCxnSpPr/>
          <p:nvPr/>
        </p:nvCxnSpPr>
        <p:spPr>
          <a:xfrm>
            <a:off x="4414366" y="1402783"/>
            <a:ext cx="0" cy="3226526"/>
          </a:xfrm>
          <a:prstGeom prst="line">
            <a:avLst/>
          </a:prstGeom>
          <a:ln w="25400">
            <a:solidFill>
              <a:srgbClr val="610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2FB9010-9DD0-4BFA-9AFF-AA64D373F624}"/>
              </a:ext>
            </a:extLst>
          </p:cNvPr>
          <p:cNvSpPr txBox="1"/>
          <p:nvPr/>
        </p:nvSpPr>
        <p:spPr>
          <a:xfrm>
            <a:off x="4955684" y="2552103"/>
            <a:ext cx="34888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Jose Loera</a:t>
            </a:r>
          </a:p>
          <a:p>
            <a:r>
              <a:rPr lang="en-US" sz="21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Interim Executive Director</a:t>
            </a:r>
          </a:p>
          <a:p>
            <a:endParaRPr lang="en-US" sz="2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2" action="ppaction://hlinkfile"/>
            </a:endParaRPr>
          </a:p>
          <a:p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file"/>
              </a:rPr>
              <a:t>facilities.nmsu.edu </a:t>
            </a:r>
            <a:endParaRPr lang="en-US" sz="21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575.646.5013</a:t>
            </a:r>
          </a:p>
          <a:p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jloera@msu.edu</a:t>
            </a:r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21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D6C68BB4-0B6A-4549-A04E-9ECD08D04D38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57094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671662371"/>
      </p:ext>
    </p:extLst>
  </p:cSld>
  <p:clrMapOvr>
    <a:masterClrMapping/>
  </p:clrMapOvr>
</p:sld>
</file>

<file path=ppt/theme/theme1.xml><?xml version="1.0" encoding="utf-8"?>
<a:theme xmlns:a="http://schemas.openxmlformats.org/drawingml/2006/main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U_2019" id="{F3039E45-AD72-2745-91F4-8F90602B2064}" vid="{36F2A75D-F91E-5C47-8EE5-76E117038A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NMSU_2019</Template>
  <TotalTime>1377</TotalTime>
  <Words>326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Adobe Arabic</vt:lpstr>
      <vt:lpstr>Arial</vt:lpstr>
      <vt:lpstr>Calibri</vt:lpstr>
      <vt:lpstr>Tahoma</vt:lpstr>
      <vt:lpstr>NMSU_2019</vt:lpstr>
      <vt:lpstr>Board of Regents</vt:lpstr>
      <vt:lpstr>Facility Information</vt:lpstr>
      <vt:lpstr>Project Rationale</vt:lpstr>
      <vt:lpstr>Scope of Work</vt:lpstr>
      <vt:lpstr>Proposed Project Schedule</vt:lpstr>
      <vt:lpstr>Funding Source</vt:lpstr>
      <vt:lpstr>Approvals</vt:lpstr>
      <vt:lpstr>Budget Breakdown</vt:lpstr>
      <vt:lpstr>PowerPoint Presentation</vt:lpstr>
      <vt:lpstr>Supplemental Information</vt:lpstr>
      <vt:lpstr>Existing Conditions</vt:lpstr>
      <vt:lpstr>PowerPoint Presentation</vt:lpstr>
      <vt:lpstr>Thank you!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Diego Rascon Rubio</cp:lastModifiedBy>
  <cp:revision>18</cp:revision>
  <cp:lastPrinted>2024-04-11T17:39:03Z</cp:lastPrinted>
  <dcterms:created xsi:type="dcterms:W3CDTF">2018-09-13T15:10:43Z</dcterms:created>
  <dcterms:modified xsi:type="dcterms:W3CDTF">2024-04-25T15:45:44Z</dcterms:modified>
</cp:coreProperties>
</file>